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57" r:id="rId3"/>
    <p:sldId id="270" r:id="rId4"/>
    <p:sldId id="271" r:id="rId5"/>
    <p:sldId id="272" r:id="rId6"/>
    <p:sldId id="27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240607-WA00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45720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IMG-20240607-WA00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62000"/>
            <a:ext cx="45720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04800"/>
            <a:ext cx="184731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ms-MY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457200"/>
          <a:ext cx="8534400" cy="3632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8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41/1995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Magic Bedelka Xaf .Maali. &amp; </a:t>
                      </a:r>
                      <a:r>
                        <a:rPr lang="ms-MY" sz="1400" spc="-10" dirty="0"/>
                        <a:t>Qorsh.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42/1996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Hanaanka Sharci Dejinta Iyo Shaqo Gudiyada Joogtada Ee Golaha </a:t>
                      </a:r>
                      <a:r>
                        <a:rPr lang="ms-MY" sz="1400" spc="-10" dirty="0"/>
                        <a:t>Xildhibaanada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 43/1996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Aasaaska Wakaalada </a:t>
                      </a:r>
                      <a:r>
                        <a:rPr lang="ms-MY" sz="1400" spc="-10" dirty="0"/>
                        <a:t>Waraabka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 44/1996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Bay. Dib Loo Habeeyey Ee Xaf. Abaab. Ka Q</a:t>
                      </a:r>
                      <a:r>
                        <a:rPr lang="ms-MY" sz="1400" spc="-25" dirty="0"/>
                        <a:t>D/W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 45/1996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Aasaaska Xaf. Daamanada </a:t>
                      </a:r>
                      <a:r>
                        <a:rPr lang="ms-MY" sz="1400" spc="-10" dirty="0"/>
                        <a:t>Cuntada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 46/1996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Aas. Xaf. Horumarinta </a:t>
                      </a:r>
                      <a:r>
                        <a:rPr lang="ms-MY" sz="1400" spc="-10" dirty="0"/>
                        <a:t>Biyaha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 47/1996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Bay. Goáaminta Istic. Cansh. Dhul. Miyiga </a:t>
                      </a:r>
                      <a:r>
                        <a:rPr lang="ms-MY" sz="1400" spc="-10" dirty="0"/>
                        <a:t>Beeraha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 48/1996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Bay. Goáam. Xadaynta. Cashuurta. Iibka. Gun. Dhaqashada Xolaha </a:t>
                      </a:r>
                      <a:r>
                        <a:rPr lang="ms-MY" sz="1400" spc="-20" dirty="0"/>
                        <a:t>Nool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 49/1996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Bay. Dib Loo Habeeyey Ee </a:t>
                      </a:r>
                      <a:r>
                        <a:rPr lang="ms-MY" sz="1400" spc="-10" dirty="0"/>
                        <a:t>Kom.Booliiska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 50/1997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Miisaaniyada </a:t>
                      </a:r>
                      <a:r>
                        <a:rPr lang="ms-MY" sz="1400" spc="-20" dirty="0"/>
                        <a:t>1998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51/1997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Bay. Aas. Wak. Dhismaha Hawlaha Biyaha </a:t>
                      </a:r>
                      <a:r>
                        <a:rPr lang="ms-MY" sz="1400" spc="-25" dirty="0"/>
                        <a:t>DDS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52/1998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Aasaska Kuliyadaha Xirfadaha, Waxbarashada, Iyo </a:t>
                      </a:r>
                      <a:r>
                        <a:rPr lang="ms-MY" sz="1400" spc="-10" dirty="0"/>
                        <a:t>Tababarada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53/1998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Miisaaniyada </a:t>
                      </a:r>
                      <a:r>
                        <a:rPr lang="ms-MY" sz="1400" spc="-20" dirty="0"/>
                        <a:t>1999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54/1998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Dib U Habynta </a:t>
                      </a:r>
                      <a:r>
                        <a:rPr lang="ms-MY" sz="1400" spc="-10" dirty="0"/>
                        <a:t>H/Fulin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55/1998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Aasaaska Magaalada </a:t>
                      </a:r>
                      <a:r>
                        <a:rPr lang="ms-MY" sz="1400" spc="-10" dirty="0"/>
                        <a:t>Jigjiga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56/1999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</a:t>
                      </a:r>
                      <a:r>
                        <a:rPr lang="ms-MY" sz="1400" spc="-10" dirty="0"/>
                        <a:t>D/Hoose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57/1999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Bayaanaka Miisaaniyada </a:t>
                      </a:r>
                      <a:r>
                        <a:rPr lang="ms-MY" sz="1400" spc="-20" dirty="0"/>
                        <a:t>2000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58/1999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Wakaalada Kiraynta </a:t>
                      </a:r>
                      <a:r>
                        <a:rPr lang="ms-MY" sz="1400" spc="-10" dirty="0"/>
                        <a:t>Guryaha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59/1999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Dib Loo Habeeyey Ee G/Maamulka </a:t>
                      </a:r>
                      <a:r>
                        <a:rPr lang="ms-MY" sz="1400" spc="-10" dirty="0"/>
                        <a:t>Garsorka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60/1999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Iibka Hantida </a:t>
                      </a:r>
                      <a:r>
                        <a:rPr lang="ms-MY" sz="1400" spc="-10" dirty="0"/>
                        <a:t>Dawlada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61/1999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Aasaaska Maamulka </a:t>
                      </a:r>
                      <a:r>
                        <a:rPr lang="ms-MY" sz="1400" spc="-10" dirty="0"/>
                        <a:t>Biyaha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4114800"/>
          <a:ext cx="8534400" cy="14859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81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2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62/2000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Aasaaska Xeerka </a:t>
                      </a:r>
                      <a:r>
                        <a:rPr lang="ms-MY" sz="1400" spc="-10" dirty="0"/>
                        <a:t>Qoyska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63/2000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Miisaaniyada Sanadka </a:t>
                      </a:r>
                      <a:r>
                        <a:rPr lang="ms-MY" sz="1400" spc="-20" dirty="0"/>
                        <a:t>2001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64/2000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Bay. Dib Loo Habeeyey Ee Q/Dhismeedka </a:t>
                      </a:r>
                      <a:r>
                        <a:rPr lang="ms-MY" sz="1400" spc="-10" dirty="0"/>
                        <a:t>H/Fulinta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65/2000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Aasaaska Canshuurta </a:t>
                      </a:r>
                      <a:r>
                        <a:rPr lang="ms-MY" sz="1400" spc="-10" dirty="0"/>
                        <a:t>Jaadka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66/2000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 .Dib Loo Habeeyey Ee Maamulka </a:t>
                      </a:r>
                      <a:r>
                        <a:rPr lang="ms-MY" sz="1400" spc="-10" dirty="0"/>
                        <a:t>Shaq. Dawlada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67/2001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Bay. Waxkabedelka Q/Dhism &amp; Awoodaha </a:t>
                      </a:r>
                      <a:r>
                        <a:rPr lang="ms-MY" sz="1400" spc="-10" dirty="0"/>
                        <a:t>H/Fulinta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68/2001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Dib Loo Habeeyey Ee Canshuurta  </a:t>
                      </a:r>
                      <a:r>
                        <a:rPr lang="ms-MY" sz="1400" spc="-10" dirty="0"/>
                        <a:t>Jaadka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69/2001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Dib Loo Habeeyey Ee Maamulista </a:t>
                      </a:r>
                      <a:r>
                        <a:rPr lang="ms-MY" sz="1400" spc="-10" dirty="0"/>
                        <a:t>Maaliyada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70/2001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Aasaaska Golayaasha Xildh, Heerarka Kala </a:t>
                      </a:r>
                      <a:r>
                        <a:rPr lang="ms-MY" sz="1400" spc="-10" dirty="0"/>
                        <a:t>Duwan</a:t>
                      </a: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228600"/>
          <a:ext cx="8610600" cy="38227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9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1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71/2001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Bayaanka Dib Loo Habeeyey EeWax Ka Bedelka </a:t>
                      </a:r>
                      <a:r>
                        <a:rPr lang="ms-MY" sz="1200" spc="-10" dirty="0"/>
                        <a:t>Dasturka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72/2001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Bay. AasaaskaWakaladaWarbahinta </a:t>
                      </a:r>
                      <a:r>
                        <a:rPr lang="ms-MY" sz="1200" spc="-10" dirty="0"/>
                        <a:t>D.Somaalda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73/2001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Bayaanka Miisaaniyada Sanadka </a:t>
                      </a:r>
                      <a:r>
                        <a:rPr lang="ms-MY" sz="1200" spc="-10" dirty="0"/>
                        <a:t>2002EC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74/2001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Bay. Go’aaminta Hananka Diwangelinta Qareemada &amp; Bixinta Liisanka </a:t>
                      </a:r>
                      <a:r>
                        <a:rPr lang="ms-MY" sz="1200" spc="-10" dirty="0"/>
                        <a:t>Qareemada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75/2001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Bayaanka Waxka Bedelka Maamulka Magalada </a:t>
                      </a:r>
                      <a:r>
                        <a:rPr lang="ms-MY" sz="1200" spc="-10" dirty="0"/>
                        <a:t>Jigjiga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76/2001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Bay. Aasaaska Degmooyinka &amp;Tuloyinka </a:t>
                      </a:r>
                      <a:r>
                        <a:rPr lang="ms-MY" sz="1200" spc="-25" dirty="0"/>
                        <a:t>DDS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77/2001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Bay. Waxka Bedelka Bayaaminta Q/Dhismeedka &amp; Awoodaha </a:t>
                      </a:r>
                      <a:r>
                        <a:rPr lang="ms-MY" sz="1200" spc="-10" dirty="0"/>
                        <a:t>H/Fulinta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819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78/2002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Bayaanka Meelmarinta Miisaaniyada Dheeriga Ah Iyo Wax Ka Bedelka Wareejinta Miisaaniyada Mashaariicda Ee SM 2002ec,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79/2002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Bayaanka Xarunta Tababarka </a:t>
                      </a:r>
                      <a:r>
                        <a:rPr lang="ms-MY" sz="1200" spc="-10" dirty="0"/>
                        <a:t>Garsoorka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80/2002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Bayaanka Dib Loo Habeeyey Ee Maamulista </a:t>
                      </a:r>
                      <a:r>
                        <a:rPr lang="ms-MY" sz="1200" spc="-10" dirty="0"/>
                        <a:t>Maaliyada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81/2002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Bayaanka Dib Loo Habeeyey Ee Xeer Nidaamiyaha Golaha Xildhibaanada Deegaanka </a:t>
                      </a:r>
                      <a:r>
                        <a:rPr lang="ms-MY" sz="1200" spc="-10" dirty="0"/>
                        <a:t>Soomaalida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82/2002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Bayaanka Maamulka Hantida &amp; Iibka Ee D.D.</a:t>
                      </a:r>
                      <a:r>
                        <a:rPr lang="ms-MY" sz="1200" spc="-10" dirty="0"/>
                        <a:t>Soomaalida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83/2002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Bayaanka Dib U Habaynta Habsami U Socodka Hawlaha </a:t>
                      </a:r>
                      <a:r>
                        <a:rPr lang="ms-MY" sz="1200" spc="-10" dirty="0"/>
                        <a:t>Shaqo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84/2002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Bayaanka Miisaaniyada Sanadka </a:t>
                      </a:r>
                      <a:r>
                        <a:rPr lang="ms-MY" sz="1200" spc="-10" dirty="0"/>
                        <a:t>2003et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85/2003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Bayaanka Aasaaska Xafiiska Maamulka Xirfadaha Iyo Tababarada Ee </a:t>
                      </a:r>
                      <a:r>
                        <a:rPr lang="ms-MY" sz="1200" spc="-25" dirty="0"/>
                        <a:t>DDS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86/2003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Bayaanka Meelmarinta Miisaaniyadda Deeriga Ah Ee S M</a:t>
                      </a:r>
                      <a:r>
                        <a:rPr lang="ms-MY" sz="1200" spc="-20" dirty="0"/>
                        <a:t>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87/2003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Bayaanka Waxka Badalka </a:t>
                      </a:r>
                      <a:r>
                        <a:rPr lang="ms-MY" sz="1200" spc="-10" dirty="0"/>
                        <a:t>Dastuurka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88/2003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Bay. Awoodsiinta Dib U Habaynta Awooda Iyo Habaynta Hay’ada </a:t>
                      </a:r>
                      <a:r>
                        <a:rPr lang="ms-MY" sz="1200" spc="-10" dirty="0"/>
                        <a:t>Fulinta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89/2003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Bay. Burinta Bay.Liisamada Iyo maamKirada Ee Dhulka </a:t>
                      </a:r>
                      <a:r>
                        <a:rPr lang="ms-MY" sz="1200" spc="-10" dirty="0"/>
                        <a:t>Magaalada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90/2003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Bayaanka Bayaaminta Aasaaska Awoodaha Iyo Waajibaadka Magaalooyinka </a:t>
                      </a:r>
                      <a:r>
                        <a:rPr lang="ms-MY" sz="1200" spc="-25" dirty="0"/>
                        <a:t>DDS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91/2003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Xeernidaamiyaha Liiska Kirada Dhulka Magaalooyinka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4038600"/>
          <a:ext cx="8610600" cy="2387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9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1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179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92/2003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108585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Bayaanka AasaaskaWakaalada Ilaalinta Deegaanka Iyo horumarka Khayraadka Macdanka Iyo </a:t>
                      </a:r>
                      <a:r>
                        <a:rPr lang="ms-MY" sz="1200" spc="-10" dirty="0"/>
                        <a:t>Tamarta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82">
                <a:tc>
                  <a:txBody>
                    <a:bodyPr/>
                    <a:lstStyle/>
                    <a:p>
                      <a:pPr marL="69850" marR="0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93/2003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Bayaanka Maamulka Iyo Fidinta Adeega Caafimadka Ee </a:t>
                      </a:r>
                      <a:r>
                        <a:rPr lang="ms-MY" sz="1200" spc="-25" dirty="0"/>
                        <a:t>DDS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94/2003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Bay. Dib U Aasaasida Wak.Jidadka Ee </a:t>
                      </a:r>
                      <a:r>
                        <a:rPr lang="ms-MY" sz="1200" spc="-25" dirty="0"/>
                        <a:t>Dds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95/2003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96/2003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Bay. Dib Loo Habeeyey Ee Go’aaminta Iyo Adeegsiga Dhulka Miyiga Ee Hawlaha </a:t>
                      </a:r>
                      <a:r>
                        <a:rPr lang="ms-MY" sz="1200" spc="-10" dirty="0"/>
                        <a:t>Maalgalinta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819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97/2003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 indent="3810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Bay. Dib U Aasaasida Maamulka Loo Saaray Dhaqan Galinta Bayaanka Qorshe-Hage Horumarinta </a:t>
                      </a:r>
                      <a:r>
                        <a:rPr lang="ms-MY" sz="1200" spc="-10" dirty="0"/>
                        <a:t>Magaalooyinka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98/2003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Bay. Meelmarinta Miisaaniyada Dheeriga Ah Ee SM </a:t>
                      </a:r>
                      <a:r>
                        <a:rPr lang="ms-MY" sz="1200" spc="-20" dirty="0"/>
                        <a:t>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99/2003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Bay. Dib Loo Habeeyey Ee Golah</a:t>
                      </a:r>
                      <a:r>
                        <a:rPr lang="ms-MY" sz="1200" spc="-10" dirty="0"/>
                        <a:t> Isbortiga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100/2003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Bayaanka Dib U Habaynta Astaanta </a:t>
                      </a:r>
                      <a:r>
                        <a:rPr lang="ms-MY" sz="1200" spc="-10" dirty="0"/>
                        <a:t>Deegaanka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819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Bayaan Tirsi</a:t>
                      </a:r>
                      <a:r>
                        <a:rPr lang="ms-MY" sz="1200" spc="-10" dirty="0"/>
                        <a:t> 101/2003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200" dirty="0"/>
                        <a:t>Bay. Xadaynta Xuquuqaha Iyo Faa’iidooyinka Masuulka Sare, Xubnaha Golaha Xildh, Iyo Garsoorayaasha Ka Tagay Shaqada.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52400"/>
          <a:ext cx="8610600" cy="331045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99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1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102/2003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Bay. Aasaasida Maxkamadaha Bulshada Ee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Toolooyinka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103/2003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Aasaaska Dugsiga Hoyga (Boarding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School)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104/2003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 2004 </a:t>
                      </a:r>
                      <a:r>
                        <a:rPr lang="ms-MY" sz="1400" spc="-25" dirty="0">
                          <a:latin typeface="Times New Roman" pitchFamily="18" charset="0"/>
                          <a:cs typeface="Times New Roman" pitchFamily="18" charset="0"/>
                        </a:rPr>
                        <a:t>DDS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105/2003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Bay. Aasaaska Wakaalda Abuurka Beeraha Iyo Calafka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 Xoolaha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106/2003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 Hanaanka Bixista Cafiska </a:t>
                      </a:r>
                      <a:r>
                        <a:rPr lang="ms-MY" sz="1400" spc="-25" dirty="0">
                          <a:latin typeface="Times New Roman" pitchFamily="18" charset="0"/>
                          <a:cs typeface="Times New Roman" pitchFamily="18" charset="0"/>
                        </a:rPr>
                        <a:t>DDS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107/2003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 Wax ka Badalka Dastuurka Dib Loo Habeeyey </a:t>
                      </a:r>
                      <a:r>
                        <a:rPr lang="ms-MY" sz="1400" spc="-25" dirty="0">
                          <a:latin typeface="Times New Roman" pitchFamily="18" charset="0"/>
                          <a:cs typeface="Times New Roman" pitchFamily="18" charset="0"/>
                        </a:rPr>
                        <a:t>DDS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108/2003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Dib U Habaynta Cashuurta Jaadka </a:t>
                      </a:r>
                      <a:r>
                        <a:rPr lang="ms-MY" sz="1400" spc="-25" dirty="0">
                          <a:latin typeface="Times New Roman" pitchFamily="18" charset="0"/>
                          <a:cs typeface="Times New Roman" pitchFamily="18" charset="0"/>
                        </a:rPr>
                        <a:t>DDS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109/2004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Bay. Miisaaniyada Dib Loo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Habeeyey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110/2004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Maamulka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Maaliyada,,,,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111/2004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Ilaalinta Wax yeelada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Deegaanka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112/2004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Maareynta Qashinka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Qalalan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113/2004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Aasaaska Komishanka Anshaxa Iyo Kahortaga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Musuqa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114/2004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Dib U Aasaasida Wakaalada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Dakhliga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115/2004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Dib U Aasaasida Xafiiska Arimaha Haweenka,Caruurta,&amp; Dhalinyarada </a:t>
                      </a:r>
                      <a:r>
                        <a:rPr lang="ms-MY" sz="1400" spc="-25" dirty="0">
                          <a:latin typeface="Times New Roman" pitchFamily="18" charset="0"/>
                          <a:cs typeface="Times New Roman" pitchFamily="18" charset="0"/>
                        </a:rPr>
                        <a:t>DDS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116/2004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Dib U Habaynta Mac’hadka Maareynta </a:t>
                      </a:r>
                      <a:r>
                        <a:rPr lang="ms-MY" sz="1400" spc="-25" dirty="0">
                          <a:latin typeface="Times New Roman" pitchFamily="18" charset="0"/>
                          <a:cs typeface="Times New Roman" pitchFamily="18" charset="0"/>
                        </a:rPr>
                        <a:t>DDS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117/2004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Aasaasida Wakaalada Qurba Joogta </a:t>
                      </a:r>
                      <a:r>
                        <a:rPr lang="ms-MY" sz="1400" spc="-25" dirty="0">
                          <a:latin typeface="Times New Roman" pitchFamily="18" charset="0"/>
                          <a:cs typeface="Times New Roman" pitchFamily="18" charset="0"/>
                        </a:rPr>
                        <a:t>DDS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118/2004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Aasaasida Wakaalada Shirkadaha Yaryar </a:t>
                      </a:r>
                      <a:r>
                        <a:rPr lang="ms-MY" sz="1400" spc="-25" dirty="0">
                          <a:latin typeface="Times New Roman" pitchFamily="18" charset="0"/>
                          <a:cs typeface="Times New Roman" pitchFamily="18" charset="0"/>
                        </a:rPr>
                        <a:t>DDS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119/2004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BayaankaWax ka badalka Bayaanka Aasaasida Maamulka Iyo Dagmooyinka Iyo Tuulooyinka </a:t>
                      </a:r>
                      <a:r>
                        <a:rPr lang="ms-MY" sz="1400" spc="-25" dirty="0">
                          <a:latin typeface="Times New Roman" pitchFamily="18" charset="0"/>
                          <a:cs typeface="Times New Roman" pitchFamily="18" charset="0"/>
                        </a:rPr>
                        <a:t>DDS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120/2004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Magaca DDS  Oo Lagu Daray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Itoobiya. (DDSI)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3505200"/>
          <a:ext cx="8610600" cy="27051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999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1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121/2004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Bay. Mamulka Xakamaynta Dawoyinka Fayaqabka </a:t>
                      </a:r>
                      <a:r>
                        <a:rPr lang="ms-MY" sz="1400" spc="-10" dirty="0"/>
                        <a:t>Cunada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122/2004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Miisaaniyada DDS Ee S/M </a:t>
                      </a:r>
                      <a:r>
                        <a:rPr lang="ms-MY" sz="1400" spc="-20" dirty="0"/>
                        <a:t>2005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123/2005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Aasaasida Xafiiska Horumarinta Waraabka Iyo Dooxooyinka </a:t>
                      </a:r>
                      <a:r>
                        <a:rPr lang="ms-MY" sz="1400" spc="-20" dirty="0"/>
                        <a:t>DDSI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124/2005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Aasaasida Shirkada Dhismaha Jidadka </a:t>
                      </a:r>
                      <a:r>
                        <a:rPr lang="ms-MY" sz="1400" spc="-20" dirty="0"/>
                        <a:t>DDSI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125/2005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Dib U Habeeynta Cashuurta Jaadka </a:t>
                      </a:r>
                      <a:r>
                        <a:rPr lang="ms-MY" sz="1400" spc="-20" dirty="0"/>
                        <a:t>DDSI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819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126/2005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Wax ka badalka Bayaanka Xadeynta Iyo Go’aaminta Cashuurta Iibka Iyo Gunada Dhaqashada Xoolaha Bayaan Tirsi 48/1996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445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127/2005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Ansixinta Miisaaniyada Dheeriga Ah DDSI  </a:t>
                      </a:r>
                      <a:r>
                        <a:rPr lang="ms-MY" sz="1400" spc="-10" dirty="0"/>
                        <a:t>2005EC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128/2005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Isticmaalka Dhulka Miyiga</a:t>
                      </a:r>
                      <a:r>
                        <a:rPr lang="ms-MY" sz="1400" spc="-20" dirty="0"/>
                        <a:t> DDSI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129/2005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Miisaaniyada S/M 2006 E.C DDSI </a:t>
                      </a:r>
                      <a:r>
                        <a:rPr lang="ms-MY" sz="1400" spc="-10" dirty="0"/>
                        <a:t>…………………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130/2005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tabLst>
                          <a:tab pos="5022215" algn="l"/>
                        </a:tabLst>
                      </a:pPr>
                      <a:r>
                        <a:rPr lang="ms-MY" sz="1400" dirty="0"/>
                        <a:t>-Bayaanka Ansixinta Shirkadaha Dhismaha Iibka Iyo Adeega GaarkaAh</a:t>
                      </a:r>
                      <a:r>
                        <a:rPr lang="ms-MY" sz="1400" spc="-25" dirty="0"/>
                        <a:t>Ee</a:t>
                      </a:r>
                      <a:r>
                        <a:rPr lang="ms-MY" sz="1400" dirty="0"/>
                        <a:t>	Booliiska </a:t>
                      </a:r>
                      <a:r>
                        <a:rPr lang="ms-MY" sz="1400" spc="-10" dirty="0"/>
                        <a:t>DDSI.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131/2005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Dib Loo Habeeyey Ee Xafiiska Shaqaalaha Iyo Arimaha </a:t>
                      </a:r>
                      <a:r>
                        <a:rPr lang="ms-MY" sz="1400" spc="-10" dirty="0"/>
                        <a:t>Bulshada.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9819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132/2005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477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793615" algn="l"/>
                        </a:tabLst>
                      </a:pPr>
                      <a:r>
                        <a:rPr lang="ms-MY" sz="1400" dirty="0"/>
                        <a:t>Bayaanka  Komoshinka Qaabilaada, Baadhista Iyo Xalinta Cabashooyinka	Ka Dhanka Ah Hanaanka  Adeeg  Bixinta DDSI.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52400"/>
          <a:ext cx="8610600" cy="32131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9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1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270">
                <a:tc>
                  <a:txBody>
                    <a:bodyPr/>
                    <a:lstStyle/>
                    <a:p>
                      <a:pPr marL="6985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133/2006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Cashuurta Dakhliga </a:t>
                      </a:r>
                      <a:r>
                        <a:rPr lang="ms-MY" sz="1400" spc="-10" dirty="0"/>
                        <a:t>DDSI……….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134/2006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XeerNidaamedka– Liiska Iyo Isticmaalka </a:t>
                      </a:r>
                      <a:r>
                        <a:rPr lang="ms-MY" sz="1400" spc="-10" dirty="0"/>
                        <a:t>Dhulka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819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135/2006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6985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32480" algn="l"/>
                        </a:tabLst>
                      </a:pPr>
                      <a:r>
                        <a:rPr lang="ms-MY" sz="1400" dirty="0"/>
                        <a:t>Bayaanka Wax Ka Badalka Bayaanka Aasaasida</a:t>
                      </a:r>
                      <a:r>
                        <a:rPr lang="ms-MY" sz="1400" baseline="0" dirty="0"/>
                        <a:t> </a:t>
                      </a:r>
                      <a:r>
                        <a:rPr lang="ms-MY" sz="1400" dirty="0"/>
                        <a:t>Wakaalada Ilaalinta Deegaanka Iyo</a:t>
                      </a:r>
                      <a:r>
                        <a:rPr lang="ms-MY" sz="1400" baseline="0" dirty="0"/>
                        <a:t> </a:t>
                      </a:r>
                      <a:r>
                        <a:rPr lang="ms-MY" sz="1400" dirty="0"/>
                        <a:t>Horumarinta  Khayraadka Macdanta Iyo Tamarta DDSI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136/2006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Xakamaynta Xaalufinta </a:t>
                      </a:r>
                      <a:r>
                        <a:rPr lang="ms-MY" sz="1400" spc="-10" dirty="0"/>
                        <a:t>Dhirta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137/2006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Xeernidaameedka Diiwaangalinta Dhacdooyinka Muhiimka </a:t>
                      </a:r>
                      <a:r>
                        <a:rPr lang="ms-MY" sz="1400" spc="-25" dirty="0"/>
                        <a:t>Ah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138/2006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Aasaasida Komishanka Isbortiga Ee </a:t>
                      </a:r>
                      <a:r>
                        <a:rPr lang="ms-MY" sz="1400" spc="-20" dirty="0"/>
                        <a:t>DDSI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139/2006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Ansixinta Miisaaniyada Dheeriga Ah</a:t>
                      </a:r>
                      <a:r>
                        <a:rPr lang="ms-MY" sz="1400" spc="-10" dirty="0"/>
                        <a:t> 2006 EC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140/2006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marR="0">
                        <a:lnSpc>
                          <a:spcPts val="12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Miisaaniyada </a:t>
                      </a:r>
                      <a:r>
                        <a:rPr lang="ms-MY" sz="1400" spc="-10" dirty="0"/>
                        <a:t>2007 EC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141/2006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Dib U Habaynta Komishanka Boliiska</a:t>
                      </a:r>
                      <a:r>
                        <a:rPr lang="ms-MY" sz="1400" spc="-20" dirty="0"/>
                        <a:t> DDSI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142/2006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Dib U Aasaasida Kuliyada Maaraynta Iyo Adeega Shacabka </a:t>
                      </a:r>
                      <a:r>
                        <a:rPr lang="ms-MY" sz="1400" spc="-20" dirty="0"/>
                        <a:t>DDSI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819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143/2006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220345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157470" algn="l"/>
                        </a:tabLst>
                      </a:pPr>
                      <a:r>
                        <a:rPr lang="ms-MY" sz="1400" dirty="0"/>
                        <a:t>Bayaanka Wax ka Badalka Bayaanka Aasaasida Wakaalada Ilaalinta Deegaanka</a:t>
                      </a:r>
                      <a:r>
                        <a:rPr lang="ms-MY" sz="1400" baseline="0" dirty="0"/>
                        <a:t> </a:t>
                      </a:r>
                      <a:r>
                        <a:rPr lang="ms-MY" sz="1400" dirty="0"/>
                        <a:t>Iyo Horumarinta  Khayraadka Macdanta Iyo Tamarta DDSI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6662">
                <a:tc>
                  <a:txBody>
                    <a:bodyPr/>
                    <a:lstStyle/>
                    <a:p>
                      <a:pPr marL="69850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144/2006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Wax ka Badalka Bayaanka Aasaasida Wakaalada Dakhliga </a:t>
                      </a:r>
                      <a:r>
                        <a:rPr lang="ms-MY" sz="1400" spc="-10" dirty="0"/>
                        <a:t>DDSI.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145/2006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Bay. Wax ka Badalka Bayaanka Aasaasida Komishanka Asluubta </a:t>
                      </a:r>
                      <a:r>
                        <a:rPr lang="ms-MY" sz="1400" spc="-10" dirty="0"/>
                        <a:t>DDSI.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179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146/2006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 indent="3810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Wax ka Badalka Bayaanka Aasaasida Xafiiska Dhisida Iyo Kobcinta Iskaashatooyinka  </a:t>
                      </a:r>
                      <a:r>
                        <a:rPr lang="ms-MY" sz="1400" spc="-20" dirty="0"/>
                        <a:t>DDSI.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6662">
                <a:tc>
                  <a:txBody>
                    <a:bodyPr/>
                    <a:lstStyle/>
                    <a:p>
                      <a:pPr marL="69850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 Tirsi</a:t>
                      </a:r>
                      <a:r>
                        <a:rPr lang="ms-MY" sz="1400" spc="-10" dirty="0"/>
                        <a:t> 147/2006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Aasaasida Wakaalada Adeega Gaadiidka Basaska Dad waynaha Ee Magaalooyinka </a:t>
                      </a:r>
                      <a:r>
                        <a:rPr lang="ms-MY" sz="1400" spc="-10" dirty="0"/>
                        <a:t>DDSI.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3352800"/>
          <a:ext cx="8610600" cy="341655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9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1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025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 148/2006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Bayaanka Aasaasida Wakaalada Daraasaadka Nashqadaynta Iyo Dabagalka 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DDSI.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317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 149/2007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 Dheeriga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2007EC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317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 150/2007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 S/M 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2008 EC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17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 151/2007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Bayaanka Dib Habaynta Wakaalada Kiraynta 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Guryaha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317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 152/2008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Bayaanka Wax ka Badalka Bayaanka Asaasida 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Maxkamadaha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317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 153/2008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Bayaanka  Faah-Faahinta Hanaanka Hirgalinta Dib U 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Curashada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025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 154/2008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Bayaanka Dib Loo Habeeyay Ee Aasaasida Xafiiska Beeraha Iyo Khayraadka 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Dabiciiga.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317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 155/2008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Bayaanka Aasaasida Xafiiska Hor.Xoolaha Iyo Reer 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Guuraga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025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 156/2008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Bayaanka Dib Loo Habeeyay Ee Asaasida Xafiiska  Dhalinyarada Iyo 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 Ciyaaraha.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025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 157/2008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Bayaanka Dib Loo Habeeyay Ee Asaasida Xafiiska Xidhiidhka Arrimaha 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Dawladda.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317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 158/2008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Bayaanka Asaasida Xafiiska Dhaqanka Iyo 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Dalxiiska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025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 159/2008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Bayaanka Dib Loo Habeeyay Ee Asaasida Xafiiska Arrimaha Haweenka Iyo 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Caruurta.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317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 160/2008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Bayaanka Asaasida Wakaalada Qodista Ceelasha</a:t>
                      </a:r>
                      <a:r>
                        <a:rPr lang="ms-MY" sz="1350" spc="-20" dirty="0">
                          <a:latin typeface="Times New Roman" pitchFamily="18" charset="0"/>
                          <a:cs typeface="Times New Roman" pitchFamily="18" charset="0"/>
                        </a:rPr>
                        <a:t> DDSI.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025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 161/2008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Bayaanka Dib Loo Habeeyay Ee Asaasida Wakaalada Dhismaha Hawlaha Biyaha 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DDSI.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5914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 162/2008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350" dirty="0">
                          <a:latin typeface="Times New Roman" pitchFamily="18" charset="0"/>
                          <a:cs typeface="Times New Roman" pitchFamily="18" charset="0"/>
                        </a:rPr>
                        <a:t>Bayaanka Dib Loo Habeeyay Ee Gunada Isticmaalka Dhulka Miyiga Iyo Dakhliga Wax Soo Saarka  </a:t>
                      </a:r>
                      <a:r>
                        <a:rPr lang="ms-MY" sz="1350" spc="-10" dirty="0">
                          <a:latin typeface="Times New Roman" pitchFamily="18" charset="0"/>
                          <a:cs typeface="Times New Roman" pitchFamily="18" charset="0"/>
                        </a:rPr>
                        <a:t>Beeraha.</a:t>
                      </a:r>
                      <a:endParaRPr lang="en-US" sz="13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52400"/>
          <a:ext cx="8610600" cy="28138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9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1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662">
                <a:tc>
                  <a:txBody>
                    <a:bodyPr/>
                    <a:lstStyle/>
                    <a:p>
                      <a:pPr marL="69850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163/2008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Meel-Marinta Miisaaniyada Dheeriga Ee Sanad Miisaaniyadeedka </a:t>
                      </a:r>
                      <a:r>
                        <a:rPr lang="ms-MY" sz="1400" spc="-20" dirty="0"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164/2008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Meel-Marinta Miisaaniyada Dheeriga Labaad Ee SanadMiisaaniyadeedka</a:t>
                      </a:r>
                      <a:r>
                        <a:rPr lang="ms-MY" sz="1400" spc="-20" dirty="0">
                          <a:latin typeface="Times New Roman" pitchFamily="18" charset="0"/>
                          <a:cs typeface="Times New Roman" pitchFamily="18" charset="0"/>
                        </a:rPr>
                        <a:t> 2008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165/2008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s-MY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166/2008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Aasaasida Wakaalada Maamulka Mishiinada Waayan Iyo Dayactirka Gaadiidka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Dawlada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167/2009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Wax ka Badalka Bayaanka Hanaanka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Cafiska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168/2009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Dhaqangalinta Bayaanka Nidaamka Maamulka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Cashuuraha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169/2009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Dhaqan Galinta Cashuurta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Dakhliga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170/2009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Dib Loo Habeeyey Ee Go”Aaminta Tirade Xubnaha Golayaasha Kala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Duwan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171/2009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 Dheeriga 2009TI.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172/2009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 Dheeriga Labaad 2009TI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173/2009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 S/M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20010EC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174/2009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Dib Loo Habeeyey Ee Xafiiska Ganacsiga Gad.Warshad </a:t>
                      </a:r>
                      <a:r>
                        <a:rPr lang="ms-MY" sz="1400" spc="-20" dirty="0">
                          <a:latin typeface="Times New Roman" pitchFamily="18" charset="0"/>
                          <a:cs typeface="Times New Roman" pitchFamily="18" charset="0"/>
                        </a:rPr>
                        <a:t>DDSI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175/2009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>
                          <a:latin typeface="Times New Roman" pitchFamily="18" charset="0"/>
                          <a:cs typeface="Times New Roman" pitchFamily="18" charset="0"/>
                        </a:rPr>
                        <a:t>BayaankaAasaasidaShirkadaHorumarintaShaqoAbuurkaEeTacabIyo</a:t>
                      </a:r>
                      <a:r>
                        <a:rPr lang="ms-MY" sz="1400" spc="-20">
                          <a:latin typeface="Times New Roman" pitchFamily="18" charset="0"/>
                          <a:cs typeface="Times New Roman" pitchFamily="18" charset="0"/>
                        </a:rPr>
                        <a:t>Maal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176/2009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>
                          <a:latin typeface="Times New Roman" pitchFamily="18" charset="0"/>
                          <a:cs typeface="Times New Roman" pitchFamily="18" charset="0"/>
                        </a:rPr>
                        <a:t>BayaankaAasaasidaShirkadaHorumarintaIyoSuuqgaynta</a:t>
                      </a:r>
                      <a:r>
                        <a:rPr lang="ms-MY" sz="1400" spc="-10">
                          <a:latin typeface="Times New Roman" pitchFamily="18" charset="0"/>
                          <a:cs typeface="Times New Roman" pitchFamily="18" charset="0"/>
                        </a:rPr>
                        <a:t>Xoolaha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177/2009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>
                          <a:latin typeface="Times New Roman" pitchFamily="18" charset="0"/>
                          <a:cs typeface="Times New Roman" pitchFamily="18" charset="0"/>
                        </a:rPr>
                        <a:t>BayaankaAasaasidaXafiiskaHor.XoolahaIyoReer</a:t>
                      </a:r>
                      <a:r>
                        <a:rPr lang="ms-MY" sz="1400" spc="-10">
                          <a:latin typeface="Times New Roman" pitchFamily="18" charset="0"/>
                          <a:cs typeface="Times New Roman" pitchFamily="18" charset="0"/>
                        </a:rPr>
                        <a:t>Guuraga</a:t>
                      </a:r>
                      <a:endParaRPr lang="en-US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178/2010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BayaankaWaxkabadalkaBayaankiiLaguAasaasay Mahcadka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Maraynta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2971800"/>
          <a:ext cx="8610600" cy="206692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9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1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600" spc="-10" dirty="0">
                          <a:latin typeface="Times New Roman" pitchFamily="18" charset="0"/>
                          <a:cs typeface="Times New Roman" pitchFamily="18" charset="0"/>
                        </a:rPr>
                        <a:t> 179/2010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Bayaanka Aasaasida Xafiiska Sayniska Iyo </a:t>
                      </a:r>
                      <a:r>
                        <a:rPr lang="ms-MY" sz="1600" spc="-10" dirty="0">
                          <a:latin typeface="Times New Roman" pitchFamily="18" charset="0"/>
                          <a:cs typeface="Times New Roman" pitchFamily="18" charset="0"/>
                        </a:rPr>
                        <a:t>Tegnoolajiyada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600" spc="-10" dirty="0">
                          <a:latin typeface="Times New Roman" pitchFamily="18" charset="0"/>
                          <a:cs typeface="Times New Roman" pitchFamily="18" charset="0"/>
                        </a:rPr>
                        <a:t> 180/2010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 S/M</a:t>
                      </a:r>
                      <a:r>
                        <a:rPr lang="ms-MY" sz="1600" spc="-20" dirty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600" spc="-10" dirty="0">
                          <a:latin typeface="Times New Roman" pitchFamily="18" charset="0"/>
                          <a:cs typeface="Times New Roman" pitchFamily="18" charset="0"/>
                        </a:rPr>
                        <a:t> 181/2011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Bayaanka Wax ka badelka Xafiiska Golaha </a:t>
                      </a:r>
                      <a:r>
                        <a:rPr lang="ms-MY" sz="1600" spc="-10" dirty="0">
                          <a:latin typeface="Times New Roman" pitchFamily="18" charset="0"/>
                          <a:cs typeface="Times New Roman" pitchFamily="18" charset="0"/>
                        </a:rPr>
                        <a:t>Xildhibaanda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600" spc="-10" dirty="0">
                          <a:latin typeface="Times New Roman" pitchFamily="18" charset="0"/>
                          <a:cs typeface="Times New Roman" pitchFamily="18" charset="0"/>
                        </a:rPr>
                        <a:t> 182/2011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47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Bayaanka Wax Ka badelka xafiiska Hanti </a:t>
                      </a:r>
                      <a:r>
                        <a:rPr lang="ms-MY" sz="1600" spc="-10" dirty="0">
                          <a:latin typeface="Times New Roman" pitchFamily="18" charset="0"/>
                          <a:cs typeface="Times New Roman" pitchFamily="18" charset="0"/>
                        </a:rPr>
                        <a:t>Dhawrka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600" spc="-10" dirty="0">
                          <a:latin typeface="Times New Roman" pitchFamily="18" charset="0"/>
                          <a:cs typeface="Times New Roman" pitchFamily="18" charset="0"/>
                        </a:rPr>
                        <a:t> 183/2011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 Dheeriga </a:t>
                      </a:r>
                      <a:r>
                        <a:rPr lang="ms-MY" sz="1600" spc="-10" dirty="0">
                          <a:latin typeface="Times New Roman" pitchFamily="18" charset="0"/>
                          <a:cs typeface="Times New Roman" pitchFamily="18" charset="0"/>
                        </a:rPr>
                        <a:t>2011TI.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600" spc="-10" dirty="0">
                          <a:latin typeface="Times New Roman" pitchFamily="18" charset="0"/>
                          <a:cs typeface="Times New Roman" pitchFamily="18" charset="0"/>
                        </a:rPr>
                        <a:t> 184/2011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 S/M</a:t>
                      </a:r>
                      <a:r>
                        <a:rPr lang="ms-MY" sz="1600" spc="-20" dirty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819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600" spc="-10" dirty="0">
                          <a:latin typeface="Times New Roman" pitchFamily="18" charset="0"/>
                          <a:cs typeface="Times New Roman" pitchFamily="18" charset="0"/>
                        </a:rPr>
                        <a:t> 185/2011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Bayaanka Dib Loo Habeeyey Bayaaminta Iyo Qaab dhismeedka Awoodaha Iyo Waajibaadka Xafiisyada Fulinta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600" spc="-10" dirty="0">
                          <a:latin typeface="Times New Roman" pitchFamily="18" charset="0"/>
                          <a:cs typeface="Times New Roman" pitchFamily="18" charset="0"/>
                        </a:rPr>
                        <a:t> 186/2012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Bayaanka Aasaasida Wakaaladda Xaqiijinta Tayada </a:t>
                      </a:r>
                      <a:r>
                        <a:rPr lang="ms-MY" sz="1600" spc="-10" dirty="0">
                          <a:latin typeface="Times New Roman" pitchFamily="18" charset="0"/>
                          <a:cs typeface="Times New Roman" pitchFamily="18" charset="0"/>
                        </a:rPr>
                        <a:t>Xirfadleyaasha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600" spc="-10" dirty="0">
                          <a:latin typeface="Times New Roman" pitchFamily="18" charset="0"/>
                          <a:cs typeface="Times New Roman" pitchFamily="18" charset="0"/>
                        </a:rPr>
                        <a:t> 187/2012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Bayaanka Aas-Aasida Sanduuqa Kaydka Gurmadka Dedega Iyo Ka soo Ka bashada </a:t>
                      </a:r>
                      <a:r>
                        <a:rPr lang="ms-MY" sz="1600" spc="-10" dirty="0">
                          <a:latin typeface="Times New Roman" pitchFamily="18" charset="0"/>
                          <a:cs typeface="Times New Roman" pitchFamily="18" charset="0"/>
                        </a:rPr>
                        <a:t>Masiibooyinka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600" spc="-10" dirty="0">
                          <a:latin typeface="Times New Roman" pitchFamily="18" charset="0"/>
                          <a:cs typeface="Times New Roman" pitchFamily="18" charset="0"/>
                        </a:rPr>
                        <a:t> 188/2012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600" dirty="0">
                          <a:latin typeface="Times New Roman" pitchFamily="18" charset="0"/>
                          <a:cs typeface="Times New Roman" pitchFamily="18" charset="0"/>
                        </a:rPr>
                        <a:t>Bayaanka Maamulka Shirkadaha Horumarinta </a:t>
                      </a:r>
                      <a:r>
                        <a:rPr lang="ms-MY" sz="1600" spc="-10" dirty="0">
                          <a:latin typeface="Times New Roman" pitchFamily="18" charset="0"/>
                          <a:cs typeface="Times New Roman" pitchFamily="18" charset="0"/>
                        </a:rPr>
                        <a:t>Dawladda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52400"/>
          <a:ext cx="8610600" cy="366605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9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1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189/2012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Aasaasida Wakaaladda Horumarinta $ Maamulka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Guryaha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190/2012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Dib U Aasasida Max-Kamadaha Shareecada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Deegaanka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191/2012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Dib Loo Habeeyay Ee Maamulka Shaqaalaha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Dawladda…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192/2012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Ee Cashuurta Dakhliga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Dawladda…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193/2012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Maamulka Cashuurta Ee Dawladda Deegaanka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Soomaalida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194/2012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 Dheeriga Ah Ee Sanadka </a:t>
                      </a:r>
                      <a:r>
                        <a:rPr lang="ms-MY" sz="1400" spc="-20" dirty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195/2012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 ee Sanadka 2013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196/2012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Dib Loo Habeeyay Ee Iibka Iyo Maamulka Hantida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Dawladda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197/2012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Dib Loo Habeeyay Ee Maamulka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Maalgelinta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198/2012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Dib Loo Habeeyay Ee Aasaasida, Awoodaha IyoWaaji-Baadyada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Magaalooyinka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26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199/2012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  Bayaanka Xuquuqaha iyo Faa’iidooyinka Xubnaha Golaha Xildhibaanada iyo   Garsoorayaasha  Shaqada Kataga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200/2013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Bayaaminta In Afka Soomaaliga Lagu Qoro Boodhadhka Iyo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Ogeysiisyada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201/2013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 Dheeriga Ee Sanad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Miisaaniyadeedka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202/2013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Wax ka Badalka Bayaanka Dib U Aas-Aasida Xafiiska Hantidhawrka </a:t>
                      </a:r>
                      <a:r>
                        <a:rPr lang="ms-MY" sz="1400" spc="-20" dirty="0">
                          <a:latin typeface="Times New Roman" pitchFamily="18" charset="0"/>
                          <a:cs typeface="Times New Roman" pitchFamily="18" charset="0"/>
                        </a:rPr>
                        <a:t>Guud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203/2013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Dib Loo Habeeyay Ee Komishinka Anshaxa Iyo La Dagaalanka Musuqa</a:t>
                      </a:r>
                      <a:r>
                        <a:rPr lang="ms-MY" sz="1400" spc="-50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204/2013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Aasaasida Komishinka Shaqo Abuurka Iyo Horumarinta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Shirkadaha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9819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205/2013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Komishinka Baadhista TacaddiyadiiKa Dhacay Deegaanka Soomaalida, Dib U Heeshiisiinta $ Xaalmarinta Dhibaneyaasha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206/2013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Wax ka Badalka Bayaanka Dib U Aas-Aasida Xafiiska Hantidhawrka </a:t>
                      </a:r>
                      <a:r>
                        <a:rPr lang="ms-MY" sz="1400" spc="-20" dirty="0">
                          <a:latin typeface="Times New Roman" pitchFamily="18" charset="0"/>
                          <a:cs typeface="Times New Roman" pitchFamily="18" charset="0"/>
                        </a:rPr>
                        <a:t>Guud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207/2013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 Dheeriga Ee Labaad Ee Sanad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Miisaaniyadeedka 2013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208/2013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 2014 SMI Ee Dawladda Deegaanka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Soomaalida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3886200"/>
          <a:ext cx="8610600" cy="217659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9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1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209/2014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Wax ka Bedelka Bayaanka Dib Loo Habeeyay Ee Xafiisyada Fulinta</a:t>
                      </a:r>
                      <a:r>
                        <a:rPr lang="ms-MY" sz="1400" spc="-50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210/2014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Komishinka Booliska Asluubta Ee Dawladda Deegaanka Soomaalida</a:t>
                      </a:r>
                      <a:r>
                        <a:rPr lang="ms-MY" sz="1400" spc="-50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499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211/2014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Aasaasidda Machadka Tababarrada X/Hay’adaha Caddaalada Iyo Cilmi-Baadhista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Sharciyada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270">
                <a:tc>
                  <a:txBody>
                    <a:bodyPr/>
                    <a:lstStyle/>
                    <a:p>
                      <a:pPr marL="69850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212/2014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 Dheeriga Ee Sanad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Miisaaniyadeedka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213/2014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Cashuurta Turn Over-</a:t>
                      </a:r>
                      <a:r>
                        <a:rPr lang="ms-MY" sz="1400" spc="-25" dirty="0">
                          <a:latin typeface="Times New Roman" pitchFamily="18" charset="0"/>
                          <a:cs typeface="Times New Roman" pitchFamily="18" charset="0"/>
                        </a:rPr>
                        <a:t>Ka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214/2014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Cashuurta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Tiimbaraha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215/2014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Shaacinta &amp; Diiwaan galinta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Hantida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216/2014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Aasaasidda Guddiga Maamulka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Garsoorka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217/2014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</a:t>
                      </a:r>
                      <a:r>
                        <a:rPr lang="ms-MY" sz="1400" spc="-25" dirty="0">
                          <a:latin typeface="Times New Roman" pitchFamily="18" charset="0"/>
                          <a:cs typeface="Times New Roman" pitchFamily="18" charset="0"/>
                        </a:rPr>
                        <a:t> Sanadka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218/2014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Diiwaangelinta Iyo Maamulka Adeegga Qareenimo Ee Deegaanka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Soomaalida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219/2014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Maamulka Iyo Maareynta Kulliyadaha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Waxbarashada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220/2014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Ilaalinta, Horumarinta Iyo Kafaa’ideysiga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Duurjoogta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52400"/>
          <a:ext cx="8610600" cy="267278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9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1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819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221/2014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3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Aas-Aasida Komishinka Baadhista Tacadiyada Ka dhacay Deegaanka, Dib U Heshiisiinta Iyo  Xaalmarinta  Dhibanayaasha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662">
                <a:tc>
                  <a:txBody>
                    <a:bodyPr/>
                    <a:lstStyle/>
                    <a:p>
                      <a:pPr marL="0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  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222/2014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Wax ka badalka Maxakamadaha 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Deegaanka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  Bayaan Tirsi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223/2014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 Wax ka badalka Aasaasida Maamulada Degmooyinka Iyo</a:t>
                      </a:r>
                      <a:r>
                        <a:rPr lang="ms-MY" sz="1400" spc="-10" dirty="0">
                          <a:latin typeface="Times New Roman" pitchFamily="18" charset="0"/>
                          <a:cs typeface="Times New Roman" pitchFamily="18" charset="0"/>
                        </a:rPr>
                        <a:t> Tuulooyinka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 Tirsi 224/2015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Wax ka Bedelka Bayaanka dib loo habeeyay ee Xafiisyada Fulinta ee Deegaanka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  Bayaan  Tirsi 225/2015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wax ka-bedelka bayaanka dib loo habeeyay ee maamulka maaliyadda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 Tirsi 226/2015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Adeegyada Biyaha Iyo Dareeraha ee Magaalooyinka Iyo Miyiga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 Tirsi 227/2015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 Dheeriga ee Sanad Miisaaniyadeedka 2015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 Tirsi 228/2015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Maamulka Ururada Bulshada Rayidka ah…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590"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 Tirsi 229/2015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Go’aaminta Canshuurta Eksaska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 Tirsi 230/2015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Gunada Isticmaalka Dhulka Miyiga iyo Cashuurta Wax Soo Saarka Beeraha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 Tirsi 231/2015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Xadaynta $ Go’aaminta Cashuurta Iibka Xoolaha $ Gunnada Dhaqashada Xoolaha Nool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 Tirsi 232/2015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 Dheeriga ee Sanad Miisaaniyadeedka 2015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 Tirsi 233/2015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miisaaniyada 2016 SMI ee Dawladda Deegaanka Soomaalida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9909"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  Tirsi 234/2016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2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s-MY" sz="1400" dirty="0">
                          <a:latin typeface="Times New Roman" pitchFamily="18" charset="0"/>
                          <a:cs typeface="Times New Roman" pitchFamily="18" charset="0"/>
                        </a:rPr>
                        <a:t>Bayaanka Aas-Aasida Iyo Maamulka Duggsiyada Hoyga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457200" y="533400"/>
            <a:ext cx="8077200" cy="685800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Liiska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Xeernidaamiyeyaasha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Ka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Soo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Baxay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Golaha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Xildhibaanada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Dawalada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Deegaanka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Soomaalida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371600"/>
          <a:ext cx="8305800" cy="34798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Tirsiga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Xeernidaameedka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Magaca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Xeer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Nidaameedka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Xeer-Nidaameed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1/2002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Xeer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Nidaameedka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Hanaanka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Shaqo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iyo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Anshax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Xubnaha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Golaha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Xildhibaanada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Deegaanka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Soomaalida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Xeer-Nidaameed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2/2011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Xeer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Nidaameedka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Golaha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Xildhibaanada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Maamulka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Shaqaalaha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Xafiiska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Deegaanka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Xeer-Nidaameed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3/2011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Xeer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Nidaameedka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Maamulka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Shaqaalaha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Xafiiska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Hantidhawrka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Xeer-Nidaameed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4/2013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Xeer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Nidaameedka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Hanaanka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Bixinta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Cadaynta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Tayada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Xirfadeed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Hantidhawrayaasha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iyo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Xisaabiyeyaasha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" y="152400"/>
            <a:ext cx="8458200" cy="11430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Liiska</a:t>
            </a:r>
            <a:r>
              <a:rPr lang="en-US" dirty="0"/>
              <a:t> </a:t>
            </a:r>
            <a:r>
              <a:rPr lang="en-US" dirty="0" err="1"/>
              <a:t>Xeernidaamiyeyaasha</a:t>
            </a:r>
            <a:r>
              <a:rPr lang="en-US" dirty="0"/>
              <a:t> Ka </a:t>
            </a:r>
            <a:r>
              <a:rPr lang="en-US" dirty="0" err="1"/>
              <a:t>Soo</a:t>
            </a:r>
            <a:r>
              <a:rPr lang="en-US" dirty="0"/>
              <a:t> </a:t>
            </a:r>
            <a:r>
              <a:rPr lang="en-US" dirty="0" err="1"/>
              <a:t>Baxay</a:t>
            </a:r>
            <a:r>
              <a:rPr lang="en-US" dirty="0"/>
              <a:t> </a:t>
            </a:r>
            <a:r>
              <a:rPr lang="en-US" dirty="0" err="1"/>
              <a:t>Golaha</a:t>
            </a:r>
            <a:r>
              <a:rPr lang="en-US" dirty="0"/>
              <a:t> </a:t>
            </a:r>
            <a:r>
              <a:rPr lang="en-US" dirty="0" err="1"/>
              <a:t>Hawl-Fulinta</a:t>
            </a:r>
            <a:r>
              <a:rPr lang="en-US" dirty="0"/>
              <a:t> </a:t>
            </a:r>
            <a:r>
              <a:rPr lang="en-US" dirty="0" err="1"/>
              <a:t>Dawlada</a:t>
            </a:r>
            <a:r>
              <a:rPr lang="en-US" dirty="0"/>
              <a:t> </a:t>
            </a:r>
            <a:r>
              <a:rPr lang="en-US" dirty="0" err="1"/>
              <a:t>Deegaanka</a:t>
            </a:r>
            <a:r>
              <a:rPr lang="en-US" dirty="0"/>
              <a:t> </a:t>
            </a:r>
            <a:r>
              <a:rPr lang="en-US" dirty="0" err="1"/>
              <a:t>Soomaalida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" y="1397000"/>
          <a:ext cx="8382000" cy="51358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Tirsiga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Xeernidaameedka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Ciwaanka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Xeer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Nidaameedka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Xeer-Nidaameed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Tirsi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2/2002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Xeer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Niddameedka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Golaha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Hawl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Fulinta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Xeer-Nidaameed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Tirsi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3/1999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Xeer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Nidaameedka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Golayaasha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Kabineet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Xigayaasha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iyo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Gudiyada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Maaraynta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ee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Golaha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Fulinta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Xeer-Nidaameed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Tirsi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4/2001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Xeer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Nidaameedka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Maamulka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Xeer-Ilaalinta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Xeer-Nidaameed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Tirsi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11/2004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Xeer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Nidaameedka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Maamulka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Maaliyada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Dawlada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Deegaanka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Soomaalida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Xeer-Nidaameed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Tirsi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12/2004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Xeer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Nidaameedka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Maamulka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Adeega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Bixinta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Caafimaadka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Xeer-Nidaameed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Tirsi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26/2009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Xeer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Nidaameedka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Aasaaska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Kuliyada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Caafimaadka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ee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Dawlada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Deegaanka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Soomaalida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Xeer-Nidaameed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Tirsi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28/2012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Xeer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Nidaameedka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Halbeega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Boosaska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Shaqo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ee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Shaqaalaha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Meelaynta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Darajooyinka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iyo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Iskeelka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itchFamily="18" charset="0"/>
                          <a:cs typeface="Times New Roman" pitchFamily="18" charset="0"/>
                        </a:rPr>
                        <a:t>Mushaarooyinka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omb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182880"/>
          <a:ext cx="8686800" cy="63550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05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Xeer-Nidaameed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Tirsi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29/2012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Xeer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Nidaameedka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Aasaaska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Golaha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Sayniska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iyo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Curinta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iyo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Tiknoolojiyada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Dawlada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Deegaanka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Soomaalida</a:t>
                      </a:r>
                      <a:endParaRPr lang="en-US" sz="16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Xeer-Nidaameed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Tirsi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32/2013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Xeer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Nidaameedka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Maamulka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Shirkadaha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Horumarinta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Dawlada</a:t>
                      </a:r>
                      <a:endParaRPr lang="en-US" sz="16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Xeer-Nidaameed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Tirsi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33/2013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Xeer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Nidaameedka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Aas-aasida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Shirkada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Dhismaha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Jidadka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DDS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Xeer-Nidaameed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Tirsi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34/2013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Xeer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Nidaameedka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Aas-aasida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Shirkada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Abuurka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Xulka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ah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iyo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Calafka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Xoolaha</a:t>
                      </a:r>
                      <a:endParaRPr lang="en-US" sz="16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Xeer-Nidaameed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Tirsi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35/2013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Xeer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Nidaameedka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Aas-aasida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Shirkada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Daraasaadka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Nashaqadaynta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iyo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Dabagalka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Dawlada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Deegaanka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Soomaalida</a:t>
                      </a:r>
                      <a:endParaRPr lang="en-US" sz="16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Xeer-Nidaameed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Tirsi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36/2013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Xeer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Nidaameedka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Aas-aasida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Shirkada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Dhismaha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Hawlaha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Biyaha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iyo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Qodista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Ceelasha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DDS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Xeer-Nidaameed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Tirsi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139/2007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Xeer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Nidaameedka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Go’aaminta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Hanaanka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Bixinta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Shatiga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Diiwaangalinta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Shirkadaha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Qareenada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DDS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Xeer-Nidaameed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Tirsi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140/2007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Xeer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Nidaameedka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Waxka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Badalka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X/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nidaameedka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Aas-aasida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Xarunta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Qiimaynta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kartida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iyo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Aqoonta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Xirfadeed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DDS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Xeer-Nidaameed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Tirsi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141/2007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Xeernidaameedka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Aas-aasida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Kuliyada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Booliiska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Dawlada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Deegaanka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50" dirty="0" err="1">
                          <a:latin typeface="Times New Roman" pitchFamily="18" charset="0"/>
                          <a:cs typeface="Times New Roman" pitchFamily="18" charset="0"/>
                        </a:rPr>
                        <a:t>Soomaalida</a:t>
                      </a:r>
                      <a:r>
                        <a:rPr lang="en-US" sz="165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2209800"/>
            <a:ext cx="4033525" cy="18968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uruurinta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shuruucda</a:t>
            </a:r>
            <a:endParaRPr lang="en-US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srsbojustice.net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Left Arrow 2"/>
          <p:cNvSpPr/>
          <p:nvPr/>
        </p:nvSpPr>
        <p:spPr>
          <a:xfrm>
            <a:off x="6400801" y="1066800"/>
            <a:ext cx="2743200" cy="2513318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Bayaanada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fedaralka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109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Somali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turjumay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kamid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0" y="2438400"/>
            <a:ext cx="2473657" cy="16240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Bayaanada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websitka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lagaliyey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s-MY" dirty="0">
                <a:latin typeface="Times New Roman" pitchFamily="18" charset="0"/>
                <a:cs typeface="Times New Roman" pitchFamily="18" charset="0"/>
              </a:rPr>
              <a:t>234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971800" y="0"/>
            <a:ext cx="3863606" cy="189703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Awaamiirta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deegaanka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Up Arrow 5"/>
          <p:cNvSpPr/>
          <p:nvPr/>
        </p:nvSpPr>
        <p:spPr>
          <a:xfrm>
            <a:off x="1676400" y="4343400"/>
            <a:ext cx="4289856" cy="2301175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Xeernidaamiyaha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dalka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89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Up Arrow 6"/>
          <p:cNvSpPr/>
          <p:nvPr/>
        </p:nvSpPr>
        <p:spPr>
          <a:xfrm rot="18381993">
            <a:off x="6189318" y="3168676"/>
            <a:ext cx="2987690" cy="3445405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Xeerar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caalimaga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heshhiska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calami ah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Somali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lagu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turjumay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kamid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</a:t>
            </a:r>
          </a:p>
        </p:txBody>
      </p:sp>
      <p:sp>
        <p:nvSpPr>
          <p:cNvPr id="8" name="Down Arrow 7"/>
          <p:cNvSpPr/>
          <p:nvPr/>
        </p:nvSpPr>
        <p:spPr>
          <a:xfrm rot="18173087">
            <a:off x="761947" y="-430073"/>
            <a:ext cx="2077815" cy="3245016"/>
          </a:xfrm>
          <a:prstGeom prst="downArrow">
            <a:avLst>
              <a:gd name="adj1" fmla="val 50000"/>
              <a:gd name="adj2" fmla="val 4868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Xeer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nidaamiyahdeganka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websitka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lagaliyey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en-US" dirty="0"/>
          </a:p>
        </p:txBody>
      </p:sp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810000"/>
            <a:ext cx="8686800" cy="15175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latin typeface="Script MT Bold" pitchFamily="66" charset="0"/>
              </a:rPr>
              <a:t>MAHADSANIDIIN</a:t>
            </a:r>
            <a:r>
              <a:rPr lang="en-US" dirty="0">
                <a:latin typeface="Script MT Bold" pitchFamily="66" charset="0"/>
              </a:rPr>
              <a:t> </a:t>
            </a:r>
          </a:p>
        </p:txBody>
      </p:sp>
      <p:sp>
        <p:nvSpPr>
          <p:cNvPr id="3" name="AutoShape 2" descr="data:image/png;base64,iVBORw0KGgoAAAANSUhEUgAAAPYAAADNCAMAAAC8cX2UAAAAkFBMVEX////u7u7t7e0AAADy8vL+/v77+/v19fX4+Pjs7Ozv7+/w8PDo6OjU1NTZ2dnk5OSrq6vPz8+6urrHx8ebm5s9PT1YWFikpKSvr68iIiIdHR3R0dFnZ2dsbGwwMDB9fX1EREQpKSk5OTmGhoaNjY1OTk7AwMC2trYTExN2dnZDQ0NLS0tjY2MYGBiLi4sLCwt9UA47AAAWtElEQVR4nO1deX+qPBMFJmwJi/u+1L0urd//270zCSCioiht8b5P/ri/1Ds9zQFmMpkcoqZRMw0dG5N9h/qGI/uMPjZM2ZcmQnYtaWLLvi37luwLaf4GiLr2BoP8j/Z/tMuibVyBNDKQPBeSZwZZWURdM6lZOsfG5A8OdblDXY1RV7dkP2ViSRNb/qot+1bKXKs+ItcMatEFcrHrRhdI9qMLRCauuuTy4+iSy350yWVfXXL3DRA1/R9y2ccRy6LNGTbt/422HXSx+e9F27gT/KjvniCvhNNgB9S6BOqWgpgO0OUjakw2i5oju7bs27LvyH7KxEqZOImJGe5gsN8fAVqWaZWBGJtbWfOSEBV3GfyMK8HPeCycbmFSt+3hGHlz9aTh/PgS4o0AXRJiNMbXHIy7o8FQmkyRN2ZAXmPdaHiMVzbkl5KccuMwkjbMRd49LfwgPx/VQvFv03YPPQUp3DHMpm2AznaP/wR2xWm7OcHPvRtO3XEg+9wQwRxvdL/mmOECYF9/FvFagH5tjGeIuubIZsuW6t/4+LJPHTb2rajv1JB2z7SwvwSYDc3nEB8yfwHxIidPLlCBcMr3vojDqdkCaDJCtNYfMMHuM4j5Afp1xFKytLDfYBi3lYM5e9jqXCKGkrde1SztVcgNzKe1UOcKsnGEBlOIYYd4/6O0vTZNWKtxI3reFrALlIkZbmFWcypI+wXflr+KkC2I2lb+XR2j+VKhWNzbAtQKI2ql+fYNRO0iMt7q3zJx7BF8tdYNzEzh4OKPjrU+DtaWo0wE8bbo44cRCw7gGUTt5UuuuwfYo7nTmAAshJxlF9CvswjRRt5Ll//KTXwUsYScXHc7sJL9IfLeMIIMJ7APWIToYMa69UQVs7RXaPMttNUVXmOCVpcm9T50PBEh2jX8ybf+MdqsBUeVnNoY3LbqkWwATF0eIbLmBGbrCtJ+JVVC2qBoC+8Ax41CxA9bLB4ka87ga/0w4o+nc4b2emJMDDfyB8ccfsLKlZ9b+AxsrNjc9FcwqBnOY4gPDqDAGLMfF62lXVsGIe1venboki/pJitE4s0SRHeEGU1d/OjC6nHEErI0ewUwNrhysLAPM58pROTdYwkib31ipqo9gigH+aNBoATatNRMaNOtx5WIQlS8I0SHbb5gVv9HaFvhrldL0XYwW+syhYhej2mLnoR84r2pBu1sTl6wfGk40y1mZQdXj8Opj5N3k0WIS2j7LEFkm0+VoSOi7pZfEC2w3n6xWG2yj6ltN7dOYkJJ+Mo1lYm5/moHVoKorZF31yYU/PkPC+ra6bl4bmvCmywZ97qWuuT4OXc/MAnXYsTmsR2wEyLd764wNctWiPd2o1MB+vkxXqmlPewONxxsA2uMWp60iRys/gXQYDFi87M9ZAmiQ7xVwqYJtI9qym+XnNY+AxFDsmiQXYBJncWIyBuntBiR4tpYIpr15Xbbct+U9peiHQx9Xz3N+P/k3qGIEXuw81mCyLrwRdN3OJWlic1f0n5eUoC0OZoEA6QwazAVTsm9Rx6PEZfwEfAYUXfHsAvN9eA47dUOUenll2UPhialHCKlDrGpr9kpRYg4CUjMtICE+qw28DRT4yN56/pNTQpIWLOPYQ0DlzR3rDFsHSdGpClufjju6Ja78x7LIOppSYp5kqQ8P8ZLRFOlK8/LhSRtWVcAOAIMmupJszdAM3SM6O1gy3mCSI/3h6wyWoceux+gjdfGeG1/W3/QHW44WEx7DtBpYoI28dQg0YPxGpgxoj+RK5QIERN3aNiGpL0U5bns7yWnEe1AEmG0wR3RpnCO2VqMuMY4xmJEcyF3TuhPjnYhf1/aa3xsm0JjB5iEQiEStw/6QSKie+/DZKbzjwltaLK/oP1ETp4Op6J2DDVVKl9zk+hPdV0hipX6QSEGn7DFKB4NcoHPvERcQEP8hS7tYcsbf7uH49aphgB1/NvUaUaIbIgO34gR9anMzhSiVoeJTohirVK2X5/AHn4ubjxpPdgwil9EW+is+QVbK0Jk9TlMgghRBDMYWXEihxP7WpMmMLa0N8zSkLYznI1nirbOFirllogMn/l2qBB1C69NN0HsYYaKH4uhKj++He3gOPIXO7akVRctLYIJ7EWEyCm0j62oHsHbsGN2hLiGto4hnHsd6RRvJ6xmKxjAN0WsHZMxuUU3NUK0aTN0Y0WINTg2Y9qsoxZprAcd+8+E1TJFZWZGtGyylCJZP5mkRMtEmx7r8Au+QjJn6MMzT4sQcfmFGYyEcTS7Ax0hFCJO6yMX++gH/VC7JYM208Lqp8d4ifiysNpw8O5+BrZ3iEK4nMyWySXnW5JsKUTWiJfa3BAY+2Tfh8+6uFYCqraw2nLnMDdsil7fCjFcYfyOqwd089UOmW2QI3cchcjFFhM6TS5Sp7+v23udNt8hFyb8vpqKEL5BWwQxIvl6LUKk/2lEiOjUc0p00OMxP31D2m05L2EsH1nRILc0bUWIIvyQ299St4f9aYQocNHWpX4PL9KvyxVfFlYT7QaGU7aBvtoAdFl9kCqaYC5zbEaIfAoDP0IkfS6l8xgVPsIrcsVUgK6isNptI0eb2ejES1OZ2FNQFWRp4n3g468QyailKRS7Sfpz/Byn/LXzbsJqB5faNdrRM0ewYFE49T9xPZYgtsh7I8Qp7AKuEHH1NQtwLsGosFVbsW8krHZqMBtygsTEw+PKwawDLE/rSbzdrbiEiLe7xyLENXm1kMWW08L8TZJTTFe+mYQUbZAbnIrRLEgqp9YUxroeqdO6eHH06N6MYU4zHS1SXP52tFuKNj603Zi2N4MaS2j7s2NDxO/SDNBKIfJgBzVCiW7334o45MOf7zfSREGKfUwbF9FjV488sYVzGI8RcUZbsniQCwzc6q+6rAYdMg/6cHD5meTCyPftYmO8QDReFVZbuHLsKW2G5c0xJKuPzTUc4z62oL/yot+kELi0IhQ2gg1Jr7cS5I2E1QJvq6suua63ZA5GH/OgDQcnQbT30HBiRIyBdRGH/C8MgwZlb3v7jYTVHJOOhRY5mAigwyIHw9B1HJ4Qe1Bz9AgR07OxHoV8XIhhPODeWC5Y3iY55cb4RFvHZYUfDZI1qe6QIHr9jptsD+C9rcWxz9oO6gwvWBvm7jvRHp1oG1qT0mxlYuLs5CXbA+Z0JgvJKuSPoT9kEaLbptneocz8fYTVwp/J9aPyGy04qoIoISKR5Smc1qEnEkS3A1uXK0RtfVwzw3Y6MAisBwJ0+cLqglFSRu8urq1PEZuNoW5FfQ+X3WFs7rDDiiW/aeGSfGFHKFaP5Nh0u8dPDOAhk0tz7eELdP2Sf8PI0JNLjhPxOL7kUVEtQmSNHTshal4HQ1iM2KhrFsmzwX/1Jv6asBpX2QZXDmabgof7vh8hUi1l4saI+NM6jeg0F3YSVhwqw8QV9rdITpcynZaQTY9RLaUVI7JeVF5Tm2W92jmidY7I3RF69xvS7uKiS/j9cYwowjasWIyI9zsfkTU/YWv+Lu2nRctEO/LtbsfFv7lVHkqIrHGU3v0You4dlFP8orDaygbCVFepo1naJOk7Cxg7ljTBWNy0HLMGLScysawWzt0PI5o0dztnJlGfvTTGK4ivCqvFQtVLmaHzYLbUSKkwCXiM6BygJR5GtDuw8ni68lVVYTWLaZP6cEVvythql0chmkEb158PI9KUx94hOU3RphIp7X80KQOLEVnz2BIPI2IMnHL9zWgLXFXjk+hOoM4SRNZbhY8jbilAVlXEkQqnYqmUlHK97S5kebxL51LEiDpfNp1HETEEftb5/QD958JqbQ27MDbXAvgImV2HmWcmiCZG1EcRHVyK17TqCasv947ZnkrDsdR2QbVTXFcOn0S0OpjkXexGFxNWP7a/fYJ8LgOiAjCPaQeTdqhrDaonPYV4QbuqyanmtpPKqSYwJe8Jzd1hpvYs7el70HZa0PdZBCmC+Tyg+bf1NO2O9RbCatsdwziM6v0GLrgxCw9nU+05xAWm5c5fCKv1SLSs3xMta5FoWQsHsLAj0bLmdFYew9BWfwoRneTLt7R7wuriYyxbWE1P2uZ4VFt3dMk39EZrPVp1F0VkSzjWo/BoZJ7dSgmrJWQLPmijT0LaHXR1rzMLn0GkQlQvov2Ey/7yASQYzWlfV0E2YUoilfVTtDd0kMO70Eaqc3pRRkK6M1jbQ1UXK0ybFA6/Qjubkz+3v7SFBY/Xsi1YhZhlBk8gijXA9lf2wE6WL0wOPJxTLUn+bd2bw7SJybV4AnEIsPP0X5jAFOSrqYAp5+voSesCfALpVYojehPaF3/62f29LC2izfY7Hg9SnbozGLLiiNaWcr63oW3h+sNXkMz/AvhqA0yNJxDxlxfiV2m/JloOYCMhOSar0BnyLj2txRG9Geyl3ul3hNVCiES0TP1YtEx9pUhOmSjzWLQcmSwOFpmTlpR0OGz7WWfFES0SbrLERJmXNsbYXLz6tn4yObCeUs6ay27IqKjUgu0TiKTn6CnEHy0q6Q+6wz0HY72j2g6x6bVsRGxCxymOyL1VVJ17wmV//8RqykfVXmc8SGt0DMziiLFS+U1oi2C+PqOtTaGmFUcU/uSz+Tu0SxEtu52pQoy3bpYwVi/EFEPUIxFQKkBXUVgdm4vD+MzcDPrHof0E4gIWZuWF1adwut2ehVOSZayfQQw+p6LywurTk9Ya6TzlYPxEuxgi20988S7JqaY11DvMCW1jDCPnGdqdVAm6+rS9WYOlB0naleAJRKfxa7TLEC3bO9oWOnmiGB5j2oUQnXCyZEa+bz87xrKE1aeuJdoL58zEa0PLKo7ohPMPr+LC6lM41fl0kbnkU5gEvDii08FYWGlhddrBmP8hn+mTg61lzaA44obeLHvCZf8gOSU1w6B2Pkj/CItnEMPjG9Hm4eT7fJDmAj48XknaL/h2JpzqQq09U57Yg5kviiOGn1uz0sLqc8FbAHSy6eljx+/DojgizmBz72HzYmMsSVh9dsnD+fSkiZMmC3phuzCivh348dbx0/P2jwqrzxzMbh3xmU4h2jU6EK0oIumU18rkDZJTNF/TC5xp2mwFW/MZ2uoYtTehrSQ7acQa9EOrKCJrRIcZVFZYfe43eJua/AzR3mOCahREFM3ooPffEFZbzknAHAmVnVT/wkT2z0wcswkLK41oY1D7CkiSVwTRrMOHkTLPmrw0RrlKKOPEau0kWrbGB4USI9KpO5evgNxDHMoDgasrrL5wsC4de5pGFFO83UURwxm92f0eyamEDL7kG+ipV0D8gar3F0L8Blgh72iQcv+m0rS1rTor6YRIp28ERRHl2Yq4eiNEI/R9OkO1VNrZnPzV/aUeyTnSiKJ5lC/6FkMMOwCTmqfpw177a4Bt1vJZWWPUHhdWm+KxYnUwoxeY04jmFGBpF0S0eY1u+PQDTm3fWnNS1r08xteF1Rd7x6IlNzXSiOGETmcvjOjP4KKNu4FjVkFYnXUw5svCYRrRatGRxoV1V+78kjbAYD8NmMVfGuMP0OY6beacI3ojwDSmGKLpTK+xlkcGf/TCqtGW7+nXzxHpLW91dNbDiJzdZE3tm5eWk5ek+RJ1oN2QM0R0eIheZH4MUeeLPNajUC9NWK1dES1r10TL+hXRsh6LluWh7NCzzxDlieVTVzyKKI8Tu9067mtjLEdYrZ2F05AC8EeYQXR3OIsJ/ihi75jD+jN+xerpMZafpTnqpPKpmUHEpOVYe3Rrq57HGrqPvz75a8npOhrb0swgLuk2sYcQvV2uYxvVo2134tHVM4gUmtvqu3PuHDNIh8LebpMhq1SdXIbT7inuiHNEh84EnQd3EXX6csCc1iv0PbDXxpi0siYwnk4op9n1AAW7OX314Z0vcchlvXx1jGoCe/i5eCQVYOkhoydnEJtf+JwPWT6i+jLUm4+49+oY0+lKObRZuEoPceRmEekLKNp1lodo3XnEX7415dO2z5OMzgVtrTmQvHMQm7msD0bptF9feIYfZ2O8dnxpHSP9XKXnVxH11Q3Cqm0uEZ9beBYSLYtc0XL2Th3r9gWi49ISY6NpVxHptMi8tvIuEYuN0WSiVGE1vRuTnW8b2hVE5xv/Zxky/Qoip+8Lu92O68oJq3V5EH3mkbyuMF7PAfY1T1wiup2rdOPWcSpYOWXd7DBv0NZCTFzgsL5AtO7c7GYFC8bc2z9KW3O/5X9fII5yb3Zbr6CwmmfiOLbGLdqM6g5wnHrniOvchZecsysnrLbX2WFOPOs2osxKVqGWNsldgtDRilUUVl/MPd8iB1EFgn282eEa8u2YvNZlr4+x/JzcyjrmJMg7ZF69Goi8Y0Q6MjW3yT3FyqkZLmiP3RzEpJKw8iLEy/nvvMkvD6wg7YxnftXz3vHcnOh4CpEOlctrNfb6GLO0SxAt25lUYxbwm4iafTgZ0r4gDtLLT1X6AX99jFrpwmorzGxZzU7nn178ppVkNqs9yAOsbSe4suWValPr9TGm5HjZnPxZ0TLPDnvm3UZMbCchP8CxRrFvmcsan/HXx/gDObm4Svs6opnMdTum+XM44nrSOmSJnrVJydv6f0H7FM92XKMvS9u7Ur+Q0z7Ct6edmqlwTWXQd53W2J1Ju1uyduUF3z4Lpxe+LddL1xCD1H2dUkWELWGQuyEg43hVhNWZKJmN5DgxOVc0zpafroyqry3Q8+cubHuj5FdkHr5A94SNLLsA6/viEtFep324HwiJeCcbV98nV01h9UVyCt/ZOjlaL88KCUhbIrJ7t9uvrML4kvbXxskghhmbScAVYn6ZGD6DytI2L2Px5+YM0V5nFxut+EDUK7+cbsuSxpilXYZo+aKUhve7J784ScrF9PXlk1wXp8OO81qzrDGeCauTUsSpb0eK5FP/wsQ5N3EuqivU2r16s1nH1rjivscgQnHuPORrp5wxJv3yhNU8vDP3Xjba+peIl0XXs9YJeWWF1dy7KCHea+sY8Q7tLitpjOUnp1JKXKwdhw/SrlWZNrsmEs1rCzNC5PklhkkgSqedzcmf31/iQf4i6qIlX1IgrkbDpH2z0saYEVbLKcY2M6VlU5aWRVq0nDLJFqtN806lINOmLEbU8mkvtdLGaJk/IKz284uAmbZhCWI+7VqZY/wBYbV+Z9F81lbsFFZaeYaToMwx/oR25U7WcdbWJ0Q7V8KwCitOW9zb2Ei1rXlCZBd7pWeW1TyxOhVO+cNz2CRMIdq5tBu81DGqnFwKku8Iq6lvyO4d0fLV9cjV1mUnRJa7DdQPNaPUMT4rrM570njujUvat85Tx/HkXqtB+MyJ1b+tMA5yRYRRWxj8hEiHL+W0D/4GLzvKr2C915Z6+swpneemOY13eMdTu6P8p/ZtsjNE7ra+blv7P0I7nZMbmYLEc+c58V7+/f62sog4AywHN6ypjPboRuZfCaujv53n35/fLr9ENG8SP3hp3V7FTqzOPGnBzYXkqomTyDVExurja95RYwWe3T/K0hIHczZXiXc2HuO3EJk+vHLHN+9EW9O8zTYTp762PabZOYiYVgTLrA7xx2mXtKiLPFFnxrC56QwG/YFso25gPoLoj86IfwT8R74q6aRCFleE1eK2aFlEomWRES0n50vTyp6F2AJqKom8j6jZwTSVq7bssxOrSxpjmcLqq7oZTsMrhGhYpttNUtxmFrFywuoyz82w69MRtV5piD+epZUzSFstqf7faL/LidVn4bTqiOUJq9nPnS9dPqLiXuYmavnnXf3ECVqn5+IfcNk/T06rjfgf7eoO8gdo/w+nb8RAa02v+QAAAABJRU5ErkJggg=="/>
          <p:cNvSpPr>
            <a:spLocks noChangeAspect="1" noChangeArrowheads="1"/>
          </p:cNvSpPr>
          <p:nvPr/>
        </p:nvSpPr>
        <p:spPr bwMode="auto">
          <a:xfrm>
            <a:off x="-1407231" y="-352991"/>
            <a:ext cx="284465" cy="2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09" y="1752600"/>
            <a:ext cx="2186826" cy="1822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219200" y="457200"/>
          <a:ext cx="6096000" cy="137668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Sanadaha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Buugu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Koobayo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Tirada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Bayaanada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Tirsiga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Bayaanada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Tirada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Bogaga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2002-2003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</a:t>
                      </a:r>
                      <a:r>
                        <a:rPr lang="en-US" dirty="0" err="1"/>
                        <a:t>Bayaan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79-108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528 Bog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IMG-20240619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133600"/>
            <a:ext cx="31242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ight Arrow 4"/>
          <p:cNvSpPr/>
          <p:nvPr/>
        </p:nvSpPr>
        <p:spPr>
          <a:xfrm>
            <a:off x="990600" y="3581400"/>
            <a:ext cx="4114800" cy="990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Buuga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Koowaad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5400" y="304800"/>
          <a:ext cx="6096000" cy="13766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Sanadaha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Buugu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Koobayo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Tirada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Bayaanada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Tirsiga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Bayaanada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Tirada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Bogaga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2004-2006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</a:t>
                      </a:r>
                      <a:r>
                        <a:rPr lang="en-US" dirty="0" err="1"/>
                        <a:t>Bayaan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109-148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377 Bog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IMG-20240619-WA0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209800"/>
            <a:ext cx="3084672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ight Arrow 3"/>
          <p:cNvSpPr/>
          <p:nvPr/>
        </p:nvSpPr>
        <p:spPr>
          <a:xfrm>
            <a:off x="1143000" y="3352800"/>
            <a:ext cx="3810000" cy="990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Buuga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Labaad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381000"/>
          <a:ext cx="6096000" cy="1376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Sanadaha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Buugu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Koobayo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Tirada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Bayaanada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Tirsiga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Bayaanada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Tirada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Bogaga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2007- 2010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 </a:t>
                      </a:r>
                      <a:r>
                        <a:rPr lang="en-US" dirty="0" err="1"/>
                        <a:t>Bayaan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149-180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275 Bog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IMG-20240619-WA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133600"/>
            <a:ext cx="2950369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ight Arrow 4"/>
          <p:cNvSpPr/>
          <p:nvPr/>
        </p:nvSpPr>
        <p:spPr>
          <a:xfrm>
            <a:off x="1295400" y="3733800"/>
            <a:ext cx="3657600" cy="1066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Buuga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Sadexaad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14400" y="381000"/>
          <a:ext cx="6096000" cy="1376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7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9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Sanadaha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Buugu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Koobayo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Tirada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Bayaanada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Tirsiga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Bayaanada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Tirada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Bogaga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2011-2014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 </a:t>
                      </a:r>
                      <a:r>
                        <a:rPr lang="en-US" dirty="0" err="1"/>
                        <a:t>Bayaan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181-223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877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Bog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914400" y="3505200"/>
            <a:ext cx="3657600" cy="1066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Buuga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Afraad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IMG-20240619-WA0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05000"/>
            <a:ext cx="4038600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685800" y="152400"/>
            <a:ext cx="7391400" cy="838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Liiska</a:t>
            </a:r>
            <a:r>
              <a:rPr lang="en-US" sz="2400" b="1" u="sng" dirty="0">
                <a:solidFill>
                  <a:schemeClr val="tx1"/>
                </a:solid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</a:rPr>
              <a:t>Bayaanada</a:t>
            </a:r>
            <a:r>
              <a:rPr lang="en-US" sz="2400" b="1" u="sng" dirty="0">
                <a:solidFill>
                  <a:schemeClr val="tx1"/>
                </a:solidFill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</a:rPr>
              <a:t>Deegaanka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143000"/>
          <a:ext cx="8458200" cy="51562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271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2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Magaca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Bayaanka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1/1987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Xeer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Hoosaadka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Golaha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Xildhibaanada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Ee</a:t>
                      </a:r>
                      <a:r>
                        <a:rPr lang="en-US" dirty="0"/>
                        <a:t> DDQS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2/1987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Dhaqangalka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Dastuurka</a:t>
                      </a:r>
                      <a:r>
                        <a:rPr lang="en-US" dirty="0"/>
                        <a:t> DDQS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3/1991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Aasaasida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Golaha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Dadwaynaha</a:t>
                      </a:r>
                      <a:r>
                        <a:rPr lang="en-US" dirty="0"/>
                        <a:t> Iyo </a:t>
                      </a:r>
                      <a:r>
                        <a:rPr lang="en-US" dirty="0" err="1"/>
                        <a:t>Horumarinta</a:t>
                      </a:r>
                      <a:r>
                        <a:rPr lang="en-US" dirty="0"/>
                        <a:t> DDQS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4/1992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Aasaasida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Gudiga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Maamulka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Garsoorka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5/1991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Bay. </a:t>
                      </a:r>
                      <a:r>
                        <a:rPr lang="en-US" dirty="0" err="1"/>
                        <a:t>Aasaasida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Komishanka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Horumarinta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Beeraha</a:t>
                      </a:r>
                      <a:r>
                        <a:rPr lang="en-US" dirty="0"/>
                        <a:t> Iyo </a:t>
                      </a:r>
                      <a:r>
                        <a:rPr lang="en-US" dirty="0" err="1"/>
                        <a:t>Daryeelka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Deegaanka</a:t>
                      </a:r>
                      <a:r>
                        <a:rPr lang="en-US" dirty="0"/>
                        <a:t> DDQS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6/1991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Aasaasida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Xafiiska</a:t>
                      </a:r>
                      <a:r>
                        <a:rPr lang="en-US" dirty="0"/>
                        <a:t> H/DH/</a:t>
                      </a:r>
                      <a:r>
                        <a:rPr lang="en-US" dirty="0" err="1"/>
                        <a:t>Guud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7/1991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Go’aaminta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Adeegsiga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Dhulka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Miyiga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Hawlaha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Maalgailnta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8/1991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Liiska</a:t>
                      </a:r>
                      <a:r>
                        <a:rPr lang="en-US" dirty="0"/>
                        <a:t> Iyo </a:t>
                      </a:r>
                      <a:r>
                        <a:rPr lang="en-US" dirty="0" err="1"/>
                        <a:t>Maamulka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Kirada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Dhulka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Magaalada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9/1999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Aasaasida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Maxkamada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Deegaanka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10/1991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Bay. </a:t>
                      </a:r>
                      <a:r>
                        <a:rPr lang="en-US" dirty="0" err="1"/>
                        <a:t>Aasaasida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Maamulka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Maalgalinta</a:t>
                      </a:r>
                      <a:r>
                        <a:rPr lang="en-US" dirty="0"/>
                        <a:t> DDQS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76200"/>
          <a:ext cx="8458200" cy="66395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11/1991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Aasaasida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Xafiiska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Arimaha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Haweenka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12/1991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Maamulista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Maaliyada</a:t>
                      </a:r>
                      <a:r>
                        <a:rPr lang="en-US" dirty="0"/>
                        <a:t> DDQS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13/1992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Aasaasida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Xafiiska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Maleeshiyadda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14/1987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Qeexaya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Xilka</a:t>
                      </a:r>
                      <a:r>
                        <a:rPr lang="en-US" dirty="0"/>
                        <a:t> Iyo </a:t>
                      </a:r>
                      <a:r>
                        <a:rPr lang="en-US" dirty="0" err="1"/>
                        <a:t>Waajibaadka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Hawl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Fulinta</a:t>
                      </a:r>
                      <a:r>
                        <a:rPr lang="en-US" dirty="0"/>
                        <a:t> DDQS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15/1994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Dastuurka</a:t>
                      </a:r>
                      <a:r>
                        <a:rPr lang="en-US" dirty="0"/>
                        <a:t> Dib </a:t>
                      </a:r>
                      <a:r>
                        <a:rPr lang="en-US" dirty="0" err="1"/>
                        <a:t>Loo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Habeeyey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16/1994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Aasaaska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Xeer-Nidaamiyaha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17/1994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Aasaaska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Xafiiska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Golaha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Xildhiban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18/1994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Dib U </a:t>
                      </a:r>
                      <a:r>
                        <a:rPr lang="en-US" dirty="0" err="1"/>
                        <a:t>Habaynta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Awoda</a:t>
                      </a:r>
                      <a:r>
                        <a:rPr lang="en-US" dirty="0"/>
                        <a:t> H/</a:t>
                      </a:r>
                      <a:r>
                        <a:rPr lang="en-US" dirty="0" err="1"/>
                        <a:t>Fulinta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19/1994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Aasaaska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Gudiyada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Joogtada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Bayaan Tirsi 20/1994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Bayaanka Aasaaska Kom.Booliiska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Bayaan Tirsi 21/1994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Bayaanka Aasaaska Komishinka Asluubta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22/1994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Aasaaska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Xaf</a:t>
                      </a:r>
                      <a:r>
                        <a:rPr lang="en-US" dirty="0"/>
                        <a:t>. Ka </a:t>
                      </a:r>
                      <a:r>
                        <a:rPr lang="en-US" dirty="0" err="1"/>
                        <a:t>Hortega</a:t>
                      </a:r>
                      <a:r>
                        <a:rPr lang="en-US" dirty="0"/>
                        <a:t> Iyo </a:t>
                      </a:r>
                      <a:r>
                        <a:rPr lang="en-US" dirty="0" err="1"/>
                        <a:t>xakamaynta</a:t>
                      </a:r>
                      <a:r>
                        <a:rPr lang="en-US" dirty="0"/>
                        <a:t> Aids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23/1994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Aasaaska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Wakaalada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Hor.Jidadka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24/1994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Aasaaska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Xaf.Warf.Dhaq</a:t>
                      </a:r>
                      <a:r>
                        <a:rPr lang="en-US" dirty="0"/>
                        <a:t>.&amp; </a:t>
                      </a:r>
                      <a:r>
                        <a:rPr lang="en-US" dirty="0" err="1"/>
                        <a:t>Dalx</a:t>
                      </a:r>
                      <a:r>
                        <a:rPr lang="en-US" dirty="0"/>
                        <a:t>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Bayaan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Tirsi</a:t>
                      </a:r>
                      <a:r>
                        <a:rPr lang="en-US" dirty="0"/>
                        <a:t> 25/1994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Bayaanka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Aasaaska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Xaf.Dhalinyarada</a:t>
                      </a:r>
                      <a:r>
                        <a:rPr lang="en-US" dirty="0"/>
                        <a:t> Iyo </a:t>
                      </a:r>
                      <a:r>
                        <a:rPr lang="en-US" dirty="0" err="1"/>
                        <a:t>Ciyaaraha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304800"/>
          <a:ext cx="8534400" cy="58928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Bayaan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Tirsi</a:t>
                      </a:r>
                      <a:r>
                        <a:rPr lang="en-US" sz="2000" dirty="0"/>
                        <a:t> 26/1994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/>
                        <a:t>Bayaanka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Aasaaska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Mac’hadka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Maareynta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Bayaan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Tirsi</a:t>
                      </a:r>
                      <a:r>
                        <a:rPr lang="en-US" sz="1400" dirty="0"/>
                        <a:t> 27/1994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Bayaanka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Aasaaska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Xaf.Ka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Hortaga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Mas.&amp;D</a:t>
                      </a:r>
                      <a:r>
                        <a:rPr lang="en-US" sz="1400" dirty="0"/>
                        <a:t>/C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Bayaan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Tirsi</a:t>
                      </a:r>
                      <a:r>
                        <a:rPr lang="en-US" sz="1400" dirty="0"/>
                        <a:t> 28/1994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Bayaanka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Aasaaska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Xaf.Arimaha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Soohdimaha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Bayaan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Tirsi</a:t>
                      </a:r>
                      <a:r>
                        <a:rPr lang="en-US" sz="1400" dirty="0"/>
                        <a:t> 29/1994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Bayaanka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Aasaaska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Xaf.Abaab</a:t>
                      </a:r>
                      <a:r>
                        <a:rPr lang="en-US" sz="1400" dirty="0"/>
                        <a:t>.&amp; </a:t>
                      </a:r>
                      <a:r>
                        <a:rPr lang="en-US" sz="1400" dirty="0" err="1"/>
                        <a:t>Kaqay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Galka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Dadwaynaha</a:t>
                      </a:r>
                      <a:r>
                        <a:rPr lang="en-US" sz="1400" dirty="0"/>
                        <a:t> 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 30/1994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Aasaaska Barmaamijka </a:t>
                      </a:r>
                      <a:r>
                        <a:rPr lang="ms-MY" sz="1400" spc="-10" dirty="0"/>
                        <a:t>Dejinta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 31/1994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Aasaaska Mac’hadka Cilmi </a:t>
                      </a:r>
                      <a:r>
                        <a:rPr lang="ms-MY" sz="1400" spc="-10" dirty="0"/>
                        <a:t>Baadhist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 32/1994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Aasaaska Xaf.Dib U </a:t>
                      </a:r>
                      <a:r>
                        <a:rPr lang="ms-MY" sz="1400" spc="-10" dirty="0"/>
                        <a:t>Hab.Shaq/Daw.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 33/1994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Aasaaska </a:t>
                      </a:r>
                      <a:r>
                        <a:rPr lang="ms-MY" sz="1400" spc="-10" dirty="0"/>
                        <a:t>Xaf.Shaq. &amp;Ar.Bul.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 34/1994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Aasaaska </a:t>
                      </a:r>
                      <a:r>
                        <a:rPr lang="ms-MY" sz="1400" spc="-10" dirty="0"/>
                        <a:t>Xaf. Dakhliga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 35/1994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Aasaaska Xaf. Kobcinta </a:t>
                      </a:r>
                      <a:r>
                        <a:rPr lang="ms-MY" sz="1400" spc="-10" dirty="0"/>
                        <a:t>Iskashatoyin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 36/1994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Aasaaska Miisaaniyada </a:t>
                      </a:r>
                      <a:r>
                        <a:rPr lang="ms-MY" sz="1400" spc="-10" dirty="0"/>
                        <a:t>San/1995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0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 37/1994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9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Aasaaska Gudiga Maamulka Garsoorka </a:t>
                      </a:r>
                      <a:r>
                        <a:rPr lang="ms-MY" sz="1400" spc="-10" dirty="0"/>
                        <a:t>M/Gud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381/995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Aasaaska Maamulka </a:t>
                      </a:r>
                      <a:r>
                        <a:rPr lang="ms-MY" sz="1400" spc="-10" dirty="0"/>
                        <a:t>Shaqaalaha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 39/1995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Aasaaska Maxkamadaha </a:t>
                      </a:r>
                      <a:r>
                        <a:rPr lang="ms-MY" sz="1400" spc="-10" dirty="0"/>
                        <a:t>Shareecada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69850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BayaanTirsi</a:t>
                      </a:r>
                      <a:r>
                        <a:rPr lang="ms-MY" sz="1400" spc="-10" dirty="0"/>
                        <a:t> 40/1995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0">
                        <a:lnSpc>
                          <a:spcPts val="12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ms-MY" sz="1400" dirty="0"/>
                        <a:t>Bayaanka Magac Bedelka Xafiiska </a:t>
                      </a:r>
                      <a:r>
                        <a:rPr lang="ms-MY" sz="1400" spc="-10" dirty="0"/>
                        <a:t>Soohdimah</a:t>
                      </a:r>
                      <a:endParaRPr lang="en-US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2120</TotalTime>
  <Words>2890</Words>
  <Application>Microsoft Office PowerPoint</Application>
  <PresentationFormat>On-screen Show (4:3)</PresentationFormat>
  <Paragraphs>561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Century Schoolbook</vt:lpstr>
      <vt:lpstr>Script MT Bold</vt:lpstr>
      <vt:lpstr>Symbol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Abdirahman</dc:creator>
  <cp:lastModifiedBy>pc</cp:lastModifiedBy>
  <cp:revision>16</cp:revision>
  <dcterms:created xsi:type="dcterms:W3CDTF">2006-08-16T00:00:00Z</dcterms:created>
  <dcterms:modified xsi:type="dcterms:W3CDTF">2024-06-26T22:20:37Z</dcterms:modified>
</cp:coreProperties>
</file>